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34"/>
  </p:notesMasterIdLst>
  <p:sldIdLst>
    <p:sldId id="257" r:id="rId7"/>
    <p:sldId id="518" r:id="rId8"/>
    <p:sldId id="519" r:id="rId9"/>
    <p:sldId id="520" r:id="rId10"/>
    <p:sldId id="522" r:id="rId11"/>
    <p:sldId id="528" r:id="rId12"/>
    <p:sldId id="533" r:id="rId13"/>
    <p:sldId id="532" r:id="rId14"/>
    <p:sldId id="531" r:id="rId15"/>
    <p:sldId id="530" r:id="rId16"/>
    <p:sldId id="529" r:id="rId17"/>
    <p:sldId id="534" r:id="rId18"/>
    <p:sldId id="562" r:id="rId19"/>
    <p:sldId id="535" r:id="rId20"/>
    <p:sldId id="557" r:id="rId21"/>
    <p:sldId id="539" r:id="rId22"/>
    <p:sldId id="543" r:id="rId23"/>
    <p:sldId id="544" r:id="rId24"/>
    <p:sldId id="545" r:id="rId25"/>
    <p:sldId id="559" r:id="rId26"/>
    <p:sldId id="560" r:id="rId27"/>
    <p:sldId id="546" r:id="rId28"/>
    <p:sldId id="561" r:id="rId29"/>
    <p:sldId id="549" r:id="rId30"/>
    <p:sldId id="551" r:id="rId31"/>
    <p:sldId id="552" r:id="rId32"/>
    <p:sldId id="517" r:id="rId33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1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64" y="56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&lt;a </a:t>
            </a:r>
            <a:r>
              <a:rPr lang="en-GB" dirty="0" err="1" smtClean="0"/>
              <a:t>href</a:t>
            </a:r>
            <a:r>
              <a:rPr lang="en-GB" dirty="0" smtClean="0"/>
              <a:t>="https://www.flaticon.com/free-icons/cow" title="cow icons"&gt;Cow icons created by Flat Icons - </a:t>
            </a:r>
            <a:r>
              <a:rPr lang="en-GB" dirty="0" err="1" smtClean="0"/>
              <a:t>Flaticon</a:t>
            </a:r>
            <a:r>
              <a:rPr lang="en-GB" dirty="0" smtClean="0"/>
              <a:t>&lt;/a&gt;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&lt;a </a:t>
            </a:r>
            <a:r>
              <a:rPr lang="en-GB" dirty="0" err="1" smtClean="0"/>
              <a:t>href</a:t>
            </a:r>
            <a:r>
              <a:rPr lang="en-GB" dirty="0" smtClean="0"/>
              <a:t>="https://www.flaticon.com/free-icons/cow" title="cow icons"&gt;Cow icons created by Flat Icons - </a:t>
            </a:r>
            <a:r>
              <a:rPr lang="en-GB" dirty="0" err="1" smtClean="0"/>
              <a:t>Flaticon</a:t>
            </a:r>
            <a:r>
              <a:rPr lang="en-GB" dirty="0" smtClean="0"/>
              <a:t>&lt;/a&gt;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Average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Dietary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Energy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24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0.jp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19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BC3 SYMPOSIUM </a:t>
              </a: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12-13 </a:t>
              </a: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NOVEMBER</a:t>
              </a:r>
              <a:r>
                <a:rPr lang="el-GR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l-GR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202</a:t>
              </a:r>
              <a:r>
                <a:rPr lang="es-E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 smtClean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 smtClean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 smtClean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 smtClean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5C2CB1C-2448-4F0A-A50F-1D36377EB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2936870"/>
                  </p:ext>
                </p:extLst>
              </p:nvPr>
            </p:nvGraphicFramePr>
            <p:xfrm>
              <a:off x="531812" y="1273175"/>
              <a:ext cx="8336979" cy="4731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3004">
                      <a:extLst>
                        <a:ext uri="{9D8B030D-6E8A-4147-A177-3AD203B41FA5}">
                          <a16:colId xmlns:a16="http://schemas.microsoft.com/office/drawing/2014/main" val="596541399"/>
                        </a:ext>
                      </a:extLst>
                    </a:gridCol>
                    <a:gridCol w="7403975">
                      <a:extLst>
                        <a:ext uri="{9D8B030D-6E8A-4147-A177-3AD203B41FA5}">
                          <a16:colId xmlns:a16="http://schemas.microsoft.com/office/drawing/2014/main" val="2006483536"/>
                        </a:ext>
                      </a:extLst>
                    </a:gridCol>
                  </a:tblGrid>
                  <a:tr h="3336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Q1.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chemeClr val="accent6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plant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208978"/>
                      </a:ext>
                    </a:extLst>
                  </a:tr>
                  <a:tr h="2752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Q2.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rgbClr val="7030A0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no rumiants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23823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1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SDG1.</a:t>
                          </a:r>
                          <a:endParaRPr lang="en-US" sz="1400" b="1" baseline="-250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kern="1200" spc="-5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Poverty</a:t>
                          </a:r>
                          <a:endParaRPr lang="en-US" sz="1400" spc="-5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109889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SDG2.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Alimentation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9211976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SDG3.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Health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74958234"/>
                      </a:ext>
                    </a:extLst>
                  </a:tr>
                  <a:tr h="169942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SDG6.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Water management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2747255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SDG13.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Emissions</a:t>
                          </a:r>
                          <a:endParaRPr lang="en-US" sz="16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9392604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GHG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32349726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𝐶𝐻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spc="-5" dirty="0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</a:t>
                          </a:r>
                          <a:r>
                            <a:rPr lang="en-US" sz="16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𝑂</m:t>
                                  </m:r>
                                </m:e>
                                <m:sup/>
                              </m:sSup>
                            </m:oMath>
                          </a14:m>
                          <a:r>
                            <a:rPr lang="en-US" sz="1600" dirty="0"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agricultural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250030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LUC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ca-ES" sz="1600" b="0" i="1" kern="1200" spc="-5" smtClean="0">
                                      <a:solidFill>
                                        <a:srgbClr val="40414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0093836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 spc="-5" dirty="0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483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5C2CB1C-2448-4F0A-A50F-1D36377EB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2936870"/>
                  </p:ext>
                </p:extLst>
              </p:nvPr>
            </p:nvGraphicFramePr>
            <p:xfrm>
              <a:off x="531812" y="1273175"/>
              <a:ext cx="8336979" cy="4731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3004">
                      <a:extLst>
                        <a:ext uri="{9D8B030D-6E8A-4147-A177-3AD203B41FA5}">
                          <a16:colId xmlns:a16="http://schemas.microsoft.com/office/drawing/2014/main" val="596541399"/>
                        </a:ext>
                      </a:extLst>
                    </a:gridCol>
                    <a:gridCol w="7403975">
                      <a:extLst>
                        <a:ext uri="{9D8B030D-6E8A-4147-A177-3AD203B41FA5}">
                          <a16:colId xmlns:a16="http://schemas.microsoft.com/office/drawing/2014/main" val="2006483536"/>
                        </a:ext>
                      </a:extLst>
                    </a:gridCol>
                  </a:tblGrid>
                  <a:tr h="33368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Q1.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chemeClr val="accent6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plant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208978"/>
                      </a:ext>
                    </a:extLst>
                  </a:tr>
                  <a:tr h="3272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Q2.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ts val="18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Which will be the </a:t>
                          </a:r>
                          <a:r>
                            <a:rPr lang="en-US" sz="1600" i="1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system-wide benefits 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of </a:t>
                          </a:r>
                          <a:r>
                            <a:rPr lang="en-US" sz="1600" b="1" spc="-5">
                              <a:solidFill>
                                <a:srgbClr val="7030A0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no rumiants protein based diets</a:t>
                          </a:r>
                          <a:r>
                            <a:rPr lang="en-US" sz="16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?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00523823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1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SDG1.</a:t>
                          </a:r>
                          <a:endParaRPr lang="en-US" sz="1400" b="1" baseline="-250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kern="1200" spc="-5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Poverty</a:t>
                          </a:r>
                          <a:endParaRPr lang="en-US" sz="1400" spc="-5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3109889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SDG2.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Alimentation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9211976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SDG3.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Health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74958234"/>
                      </a:ext>
                    </a:extLst>
                  </a:tr>
                  <a:tr h="296728">
                    <a:tc>
                      <a:txBody>
                        <a:bodyPr/>
                        <a:lstStyle/>
                        <a:p>
                          <a:pPr marL="0" algn="r" defTabSz="729051" rtl="0" eaLnBrk="1" latinLnBrk="0" hangingPunct="1"/>
                          <a:r>
                            <a:rPr lang="en-US" sz="1400" b="1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SDG6.</a:t>
                          </a: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72905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400" b="0" kern="1200" baseline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Water management</a:t>
                          </a:r>
                          <a:endParaRPr lang="en-US" sz="1400" b="0" kern="1200" baseline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2747255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b="1" baseline="0">
                              <a:solidFill>
                                <a:srgbClr val="22489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SDG13.</a:t>
                          </a:r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ca-ES" sz="1600" kern="1200" spc="-5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Emissions</a:t>
                          </a:r>
                          <a:endParaRPr lang="en-US" sz="1600" spc="-5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9392604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>
                              <a:solidFill>
                                <a:srgbClr val="40414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- GHG emissions</a:t>
                          </a: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32349726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-2500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593" t="-52210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250030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593" t="-62210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938367"/>
                      </a:ext>
                    </a:extLst>
                  </a:tr>
                  <a:tr h="576787">
                    <a:tc>
                      <a:txBody>
                        <a:bodyPr/>
                        <a:lstStyle/>
                        <a:p>
                          <a:pPr algn="r"/>
                          <a:endParaRPr lang="en-US" sz="1600" b="1" baseline="0">
                            <a:solidFill>
                              <a:srgbClr val="22489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2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 spc="-5" dirty="0">
                            <a:solidFill>
                              <a:srgbClr val="40414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83368" marR="83368" marT="41684" marB="4168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483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76489"/>
              </p:ext>
            </p:extLst>
          </p:nvPr>
        </p:nvGraphicFramePr>
        <p:xfrm>
          <a:off x="504000" y="1273172"/>
          <a:ext cx="8336979" cy="4994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7069422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</a:t>
                      </a:r>
                      <a:r>
                        <a:rPr lang="en-US" sz="1600" dirty="0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areas</a:t>
                      </a:r>
                      <a:endParaRPr lang="en-US" sz="1600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</a:t>
            </a: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diets</a:t>
            </a:r>
            <a:b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 smtClean="0"/>
              <a:t>Plant</a:t>
            </a:r>
          </a:p>
          <a:p>
            <a:pPr algn="r"/>
            <a:r>
              <a:rPr lang="ca-ES" dirty="0" smtClean="0"/>
              <a:t>protein 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0867" y="1822393"/>
            <a:ext cx="808566" cy="7710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70" y="1970990"/>
            <a:ext cx="652037" cy="6520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Icons</a:t>
            </a:r>
            <a:r>
              <a:rPr lang="es-ES" sz="1200" dirty="0" smtClean="0"/>
              <a:t> </a:t>
            </a:r>
            <a:r>
              <a:rPr lang="es-ES" sz="1200" dirty="0" err="1" smtClean="0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837810" y="2056501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691569" y="1886335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</a:t>
            </a: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diets</a:t>
            </a:r>
            <a:b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 smtClean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</a:t>
            </a:r>
            <a:r>
              <a:rPr lang="en-US" sz="1800" b="1" spc="-5" dirty="0" err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Rumiants</a:t>
            </a:r>
            <a:r>
              <a:rPr lang="en-US" sz="1800" b="1" spc="-5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 based </a:t>
            </a:r>
            <a:r>
              <a:rPr lang="en-US" sz="1800" b="1" spc="-5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diets</a:t>
            </a:r>
          </a:p>
          <a:p>
            <a:pPr algn="ctr"/>
            <a:r>
              <a:rPr lang="es-ES" b="1" spc="-5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 smtClean="0"/>
              <a:t>Plant</a:t>
            </a:r>
          </a:p>
          <a:p>
            <a:pPr algn="r"/>
            <a:r>
              <a:rPr lang="ca-ES" dirty="0" smtClean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AFE8-0C60-4AFD-B8DA-392C5F63DAB4}"/>
              </a:ext>
            </a:extLst>
          </p:cNvPr>
          <p:cNvSpPr txBox="1"/>
          <p:nvPr/>
        </p:nvSpPr>
        <p:spPr>
          <a:xfrm>
            <a:off x="6055732" y="4799348"/>
            <a:ext cx="14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 </a:t>
            </a:r>
            <a:r>
              <a:rPr lang="ca-ES" dirty="0" smtClean="0"/>
              <a:t>protein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B6883-7A3F-4262-8F33-E66B361045B8}"/>
              </a:ext>
            </a:extLst>
          </p:cNvPr>
          <p:cNvSpPr txBox="1"/>
          <p:nvPr/>
        </p:nvSpPr>
        <p:spPr>
          <a:xfrm>
            <a:off x="4508135" y="3914017"/>
            <a:ext cx="150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Monogastrics’ </a:t>
            </a:r>
            <a:r>
              <a:rPr lang="ca-ES" dirty="0" smtClean="0"/>
              <a:t>protein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810" y="4112181"/>
            <a:ext cx="492719" cy="492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573627" y="3530745"/>
            <a:ext cx="640699" cy="640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1" y="3096670"/>
            <a:ext cx="640699" cy="640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1393" y="3119245"/>
            <a:ext cx="578448" cy="5784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471" y="3627211"/>
            <a:ext cx="640699" cy="6406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5732" y="3593342"/>
            <a:ext cx="640699" cy="6406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23" y="4104124"/>
            <a:ext cx="719328" cy="7193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03" y="3352222"/>
            <a:ext cx="652037" cy="6520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 smtClean="0"/>
              <a:t>Fish</a:t>
            </a:r>
            <a:endParaRPr lang="es-ES" dirty="0" smtClean="0"/>
          </a:p>
          <a:p>
            <a:pPr algn="r"/>
            <a:r>
              <a:rPr lang="es-ES" dirty="0" err="1" smtClean="0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0867" y="1822393"/>
            <a:ext cx="808566" cy="7710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70" y="1970990"/>
            <a:ext cx="652037" cy="6520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Icons</a:t>
            </a:r>
            <a:r>
              <a:rPr lang="es-ES" sz="1200" dirty="0" smtClean="0"/>
              <a:t> </a:t>
            </a:r>
            <a:r>
              <a:rPr lang="es-ES" sz="1200" dirty="0" err="1" smtClean="0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</a:t>
            </a:r>
            <a:r>
              <a:rPr lang="es-ES" sz="1200" dirty="0" err="1" smtClean="0"/>
              <a:t>eak</a:t>
            </a:r>
            <a:r>
              <a:rPr lang="es-ES" sz="1200" dirty="0" smtClean="0"/>
              <a:t> </a:t>
            </a:r>
            <a:r>
              <a:rPr lang="es-ES" sz="1200" dirty="0" err="1" smtClean="0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slope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GCAM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powerful</a:t>
            </a:r>
            <a:r>
              <a:rPr lang="es-ES" dirty="0" smtClean="0"/>
              <a:t> </a:t>
            </a:r>
            <a:r>
              <a:rPr lang="es-ES" dirty="0" err="1" smtClean="0"/>
              <a:t>Integrated</a:t>
            </a:r>
            <a:r>
              <a:rPr lang="es-ES" dirty="0" smtClean="0"/>
              <a:t> </a:t>
            </a:r>
            <a:r>
              <a:rPr lang="es-ES" dirty="0" err="1" smtClean="0"/>
              <a:t>Assessment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 smtClean="0"/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GCAM and </a:t>
            </a:r>
            <a:r>
              <a:rPr lang="es-ES" dirty="0" err="1" smtClean="0"/>
              <a:t>linked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to derive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4" y="812449"/>
            <a:ext cx="4895515" cy="2936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13" y="2574987"/>
            <a:ext cx="4480559" cy="2687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" y="3688027"/>
            <a:ext cx="4171126" cy="25022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88168" y="800159"/>
            <a:ext cx="789272" cy="123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234440"/>
            <a:ext cx="7008779" cy="5056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614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reduces </a:t>
            </a:r>
            <a:r>
              <a:rPr lang="es-ES" dirty="0" err="1" smtClean="0"/>
              <a:t>cropland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 and pastures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animals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SNR reduces pasture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increases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 smtClean="0"/>
              <a:t> </a:t>
            </a:r>
            <a:r>
              <a:rPr lang="es-ES" dirty="0" err="1" smtClean="0"/>
              <a:t>due</a:t>
            </a:r>
            <a:r>
              <a:rPr lang="es-ES" dirty="0" smtClean="0"/>
              <a:t> to </a:t>
            </a:r>
            <a:r>
              <a:rPr lang="es-ES" dirty="0" err="1" smtClean="0"/>
              <a:t>feed</a:t>
            </a:r>
            <a:r>
              <a:rPr lang="es-ES" dirty="0" smtClean="0"/>
              <a:t> </a:t>
            </a:r>
            <a:r>
              <a:rPr lang="es-ES" dirty="0" err="1" smtClean="0"/>
              <a:t>purposes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 smtClean="0"/>
              <a:t>Some</a:t>
            </a:r>
            <a:r>
              <a:rPr lang="es-ES" sz="1200" dirty="0" smtClean="0"/>
              <a:t> </a:t>
            </a:r>
            <a:r>
              <a:rPr lang="es-ES" sz="1200" dirty="0" err="1" smtClean="0"/>
              <a:t>regions</a:t>
            </a:r>
            <a:r>
              <a:rPr lang="es-ES" sz="1200" dirty="0" smtClean="0"/>
              <a:t> </a:t>
            </a:r>
            <a:r>
              <a:rPr lang="es-ES" sz="1200" dirty="0" err="1" smtClean="0"/>
              <a:t>would</a:t>
            </a:r>
            <a:r>
              <a:rPr lang="es-ES" sz="1200" dirty="0" smtClean="0"/>
              <a:t> </a:t>
            </a:r>
            <a:r>
              <a:rPr lang="es-ES" sz="1200" dirty="0" err="1" smtClean="0"/>
              <a:t>increase</a:t>
            </a:r>
            <a:r>
              <a:rPr lang="es-ES" sz="1200" dirty="0" smtClean="0"/>
              <a:t> </a:t>
            </a:r>
            <a:r>
              <a:rPr lang="es-ES" sz="1200" dirty="0" err="1" smtClean="0"/>
              <a:t>their</a:t>
            </a:r>
            <a:r>
              <a:rPr lang="es-ES" sz="1200" dirty="0" smtClean="0"/>
              <a:t> </a:t>
            </a:r>
            <a:r>
              <a:rPr lang="es-ES" sz="1200" dirty="0" err="1" smtClean="0"/>
              <a:t>burden</a:t>
            </a:r>
            <a:r>
              <a:rPr lang="es-ES" sz="1200" dirty="0" smtClean="0"/>
              <a:t> </a:t>
            </a:r>
            <a:r>
              <a:rPr lang="es-ES" sz="1200" dirty="0" err="1" smtClean="0"/>
              <a:t>when</a:t>
            </a:r>
            <a:r>
              <a:rPr lang="es-ES" sz="1200" dirty="0" smtClean="0"/>
              <a:t> </a:t>
            </a:r>
            <a:r>
              <a:rPr lang="es-ES" sz="1200" dirty="0" err="1" smtClean="0"/>
              <a:t>exporting</a:t>
            </a:r>
            <a:r>
              <a:rPr lang="es-ES" sz="1200" dirty="0" smtClean="0"/>
              <a:t> </a:t>
            </a:r>
            <a:r>
              <a:rPr lang="es-ES" sz="1200" dirty="0" err="1" smtClean="0"/>
              <a:t>Nuts</a:t>
            </a:r>
            <a:r>
              <a:rPr lang="es-ES" sz="1200" dirty="0" smtClean="0"/>
              <a:t> and </a:t>
            </a:r>
            <a:r>
              <a:rPr lang="es-ES" sz="1200" dirty="0" err="1" smtClean="0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 smtClean="0"/>
              <a:t>Some</a:t>
            </a:r>
            <a:r>
              <a:rPr lang="es-ES" sz="1200" dirty="0" smtClean="0"/>
              <a:t> </a:t>
            </a:r>
            <a:r>
              <a:rPr lang="es-ES" sz="1200" dirty="0" err="1" smtClean="0"/>
              <a:t>regions</a:t>
            </a:r>
            <a:r>
              <a:rPr lang="es-ES" sz="1200" dirty="0" smtClean="0"/>
              <a:t> </a:t>
            </a:r>
            <a:r>
              <a:rPr lang="es-ES" sz="1200" dirty="0" err="1" smtClean="0"/>
              <a:t>would</a:t>
            </a:r>
            <a:r>
              <a:rPr lang="es-ES" sz="1200" dirty="0" smtClean="0"/>
              <a:t> </a:t>
            </a:r>
            <a:r>
              <a:rPr lang="es-ES" sz="1200" dirty="0" err="1" smtClean="0"/>
              <a:t>drastically</a:t>
            </a:r>
            <a:r>
              <a:rPr lang="es-ES" sz="1200" dirty="0" smtClean="0"/>
              <a:t> reduce </a:t>
            </a:r>
            <a:r>
              <a:rPr lang="es-ES" sz="1200" dirty="0" err="1" smtClean="0"/>
              <a:t>their</a:t>
            </a:r>
            <a:r>
              <a:rPr lang="es-ES" sz="1200" dirty="0" smtClean="0"/>
              <a:t> animal </a:t>
            </a:r>
            <a:r>
              <a:rPr lang="es-ES" sz="1200" dirty="0" err="1" smtClean="0"/>
              <a:t>protein</a:t>
            </a:r>
            <a:r>
              <a:rPr lang="es-ES" sz="1200" dirty="0" smtClean="0"/>
              <a:t> </a:t>
            </a:r>
            <a:r>
              <a:rPr lang="es-ES" sz="1200" dirty="0" err="1" smtClean="0"/>
              <a:t>production</a:t>
            </a:r>
            <a:r>
              <a:rPr lang="es-ES" sz="1200" dirty="0" smtClean="0"/>
              <a:t> and </a:t>
            </a:r>
            <a:r>
              <a:rPr lang="es-ES" sz="1200" dirty="0" err="1" smtClean="0"/>
              <a:t>would</a:t>
            </a:r>
            <a:r>
              <a:rPr lang="es-ES" sz="1200" dirty="0" smtClean="0"/>
              <a:t> re-</a:t>
            </a:r>
            <a:r>
              <a:rPr lang="es-ES" sz="1200" dirty="0" err="1" smtClean="0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s-ES" dirty="0" err="1" smtClean="0"/>
              <a:t>reduced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water-intensive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SNR </a:t>
            </a:r>
            <a:r>
              <a:rPr lang="es-ES" dirty="0" err="1" smtClean="0"/>
              <a:t>increased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water</a:t>
            </a:r>
            <a:r>
              <a:rPr lang="es-ES" dirty="0" smtClean="0"/>
              <a:t> </a:t>
            </a:r>
            <a:r>
              <a:rPr lang="es-ES" dirty="0" err="1" smtClean="0"/>
              <a:t>consumption</a:t>
            </a:r>
            <a:r>
              <a:rPr lang="es-ES" dirty="0" smtClean="0"/>
              <a:t> </a:t>
            </a:r>
            <a:r>
              <a:rPr lang="es-ES" dirty="0" err="1" smtClean="0"/>
              <a:t>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s-ES" dirty="0" err="1" smtClean="0"/>
              <a:t>reduced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water-intensive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SNR </a:t>
            </a:r>
            <a:r>
              <a:rPr lang="es-ES" dirty="0" err="1" smtClean="0"/>
              <a:t>increased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water</a:t>
            </a:r>
            <a:r>
              <a:rPr lang="es-ES" dirty="0" smtClean="0"/>
              <a:t> </a:t>
            </a:r>
            <a:r>
              <a:rPr lang="es-ES" dirty="0" err="1" smtClean="0"/>
              <a:t>consumption</a:t>
            </a:r>
            <a:r>
              <a:rPr lang="es-ES" dirty="0" smtClean="0"/>
              <a:t> </a:t>
            </a:r>
            <a:r>
              <a:rPr lang="es-ES" dirty="0" err="1" smtClean="0"/>
              <a:t>increase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07677" y="443549"/>
            <a:ext cx="7651109" cy="5232238"/>
            <a:chOff x="1061234" y="365126"/>
            <a:chExt cx="7651109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528394" y="3507561"/>
              <a:ext cx="278027" cy="3212348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2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s-ES" dirty="0" err="1" smtClean="0"/>
              <a:t>reduced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water-intensive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SNR </a:t>
            </a:r>
            <a:r>
              <a:rPr lang="es-ES" dirty="0" err="1" smtClean="0"/>
              <a:t>increased</a:t>
            </a:r>
            <a:r>
              <a:rPr lang="es-ES" dirty="0" smtClean="0"/>
              <a:t> </a:t>
            </a:r>
            <a:r>
              <a:rPr lang="es-ES" dirty="0" err="1" smtClean="0"/>
              <a:t>cropland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feed</a:t>
            </a:r>
            <a:r>
              <a:rPr lang="es-ES" dirty="0" smtClean="0"/>
              <a:t>,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water</a:t>
            </a:r>
            <a:r>
              <a:rPr lang="es-ES" dirty="0" smtClean="0"/>
              <a:t> </a:t>
            </a:r>
            <a:r>
              <a:rPr lang="es-ES" dirty="0" err="1" smtClean="0"/>
              <a:t>consumption</a:t>
            </a:r>
            <a:r>
              <a:rPr lang="es-ES" dirty="0" smtClean="0"/>
              <a:t> </a:t>
            </a:r>
            <a:r>
              <a:rPr lang="es-ES" dirty="0" err="1" smtClean="0"/>
              <a:t>increase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07677" y="443549"/>
            <a:ext cx="7651109" cy="5232238"/>
            <a:chOff x="1061234" y="365126"/>
            <a:chExt cx="7651109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528394" y="3507561"/>
              <a:ext cx="278027" cy="3212348"/>
            </a:xfrm>
            <a:prstGeom prst="triangle">
              <a:avLst>
                <a:gd name="adj" fmla="val 436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t="1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GHG </a:t>
            </a:r>
            <a:r>
              <a:rPr lang="es-ES" dirty="0" err="1" smtClean="0"/>
              <a:t>would</a:t>
            </a:r>
            <a:r>
              <a:rPr lang="es-ES" dirty="0" smtClean="0"/>
              <a:t> be </a:t>
            </a:r>
            <a:r>
              <a:rPr lang="es-ES" dirty="0" err="1" smtClean="0"/>
              <a:t>reduced</a:t>
            </a:r>
            <a:r>
              <a:rPr lang="es-ES" dirty="0" smtClean="0"/>
              <a:t>, </a:t>
            </a:r>
            <a:r>
              <a:rPr lang="es-ES" dirty="0" err="1" smtClean="0"/>
              <a:t>specially</a:t>
            </a:r>
            <a:r>
              <a:rPr lang="es-ES" dirty="0" smtClean="0"/>
              <a:t> </a:t>
            </a:r>
            <a:r>
              <a:rPr lang="es-ES" dirty="0" err="1" smtClean="0"/>
              <a:t>following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GHG </a:t>
            </a:r>
            <a:r>
              <a:rPr lang="es-ES" dirty="0" err="1" smtClean="0"/>
              <a:t>would</a:t>
            </a:r>
            <a:r>
              <a:rPr lang="es-ES" dirty="0" smtClean="0"/>
              <a:t> be </a:t>
            </a:r>
            <a:r>
              <a:rPr lang="es-ES" dirty="0" err="1" smtClean="0"/>
              <a:t>reduced</a:t>
            </a:r>
            <a:r>
              <a:rPr lang="es-ES" dirty="0" smtClean="0"/>
              <a:t>, </a:t>
            </a:r>
            <a:r>
              <a:rPr lang="es-ES" dirty="0" err="1" smtClean="0"/>
              <a:t>specially</a:t>
            </a:r>
            <a:r>
              <a:rPr lang="es-ES" dirty="0" smtClean="0"/>
              <a:t> </a:t>
            </a:r>
            <a:r>
              <a:rPr lang="es-ES" dirty="0" err="1" smtClean="0"/>
              <a:t>following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SPPs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s-ES" dirty="0" err="1" smtClean="0"/>
              <a:t>would</a:t>
            </a:r>
            <a:r>
              <a:rPr lang="es-ES" dirty="0" smtClean="0"/>
              <a:t> </a:t>
            </a:r>
            <a:r>
              <a:rPr lang="es-ES" dirty="0" err="1" smtClean="0"/>
              <a:t>drastically</a:t>
            </a:r>
            <a:r>
              <a:rPr lang="es-ES" dirty="0" smtClean="0"/>
              <a:t> reduce </a:t>
            </a:r>
            <a:r>
              <a:rPr lang="es-ES" dirty="0" err="1" smtClean="0"/>
              <a:t>the</a:t>
            </a:r>
            <a:r>
              <a:rPr lang="es-ES" dirty="0" smtClean="0"/>
              <a:t> LUC CO2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26" y="2810577"/>
            <a:ext cx="4586088" cy="27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0" y="935834"/>
            <a:ext cx="8056007" cy="3001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690" y="3955995"/>
            <a:ext cx="202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regions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avoid</a:t>
            </a:r>
            <a:r>
              <a:rPr lang="es-ES" dirty="0" smtClean="0"/>
              <a:t> </a:t>
            </a:r>
            <a:r>
              <a:rPr lang="es-ES" dirty="0" err="1" smtClean="0"/>
              <a:t>premature</a:t>
            </a:r>
            <a:r>
              <a:rPr lang="es-ES" dirty="0" smtClean="0"/>
              <a:t> </a:t>
            </a:r>
            <a:r>
              <a:rPr lang="es-ES" dirty="0" err="1" smtClean="0"/>
              <a:t>deaths</a:t>
            </a:r>
            <a:r>
              <a:rPr lang="es-ES" dirty="0" smtClean="0"/>
              <a:t> </a:t>
            </a:r>
            <a:r>
              <a:rPr lang="es-ES" dirty="0" err="1" smtClean="0"/>
              <a:t>due</a:t>
            </a:r>
            <a:r>
              <a:rPr lang="es-ES" dirty="0" smtClean="0"/>
              <a:t> to air </a:t>
            </a:r>
            <a:r>
              <a:rPr lang="es-ES" dirty="0" err="1" smtClean="0"/>
              <a:t>pollution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37" y="3640668"/>
            <a:ext cx="6738878" cy="25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Per capita annual food expenditure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234440"/>
            <a:ext cx="7013448" cy="5056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s-ES" dirty="0" err="1" smtClean="0"/>
              <a:t>would</a:t>
            </a:r>
            <a:r>
              <a:rPr lang="es-ES" dirty="0" smtClean="0"/>
              <a:t> reduce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food</a:t>
            </a:r>
            <a:r>
              <a:rPr lang="es-ES" dirty="0" smtClean="0"/>
              <a:t> </a:t>
            </a:r>
            <a:r>
              <a:rPr lang="es-ES" dirty="0" err="1" smtClean="0"/>
              <a:t>expenditure</a:t>
            </a:r>
            <a:r>
              <a:rPr lang="es-ES" dirty="0" smtClean="0"/>
              <a:t> </a:t>
            </a:r>
            <a:r>
              <a:rPr lang="es-ES" dirty="0" err="1" smtClean="0"/>
              <a:t>everywhere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SNR </a:t>
            </a:r>
            <a:r>
              <a:rPr lang="es-ES" dirty="0" err="1" smtClean="0"/>
              <a:t>would</a:t>
            </a:r>
            <a:r>
              <a:rPr lang="es-ES" dirty="0" smtClean="0"/>
              <a:t> </a:t>
            </a:r>
            <a:r>
              <a:rPr lang="es-ES" dirty="0" err="1" smtClean="0"/>
              <a:t>benefit</a:t>
            </a:r>
            <a:r>
              <a:rPr lang="es-ES" dirty="0" smtClean="0"/>
              <a:t> </a:t>
            </a:r>
            <a:r>
              <a:rPr lang="es-ES" dirty="0" err="1" smtClean="0"/>
              <a:t>specially</a:t>
            </a:r>
            <a:r>
              <a:rPr lang="es-ES" dirty="0" smtClean="0"/>
              <a:t> South </a:t>
            </a:r>
            <a:r>
              <a:rPr lang="es-ES" dirty="0" err="1" smtClean="0"/>
              <a:t>America</a:t>
            </a:r>
            <a:r>
              <a:rPr lang="es-ES" dirty="0" smtClean="0"/>
              <a:t> </a:t>
            </a:r>
            <a:r>
              <a:rPr lang="es-ES" dirty="0" err="1" smtClean="0"/>
              <a:t>Northern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500376"/>
            <a:ext cx="7841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smtClean="0"/>
              <a:t>Compute the mitigation cost of these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smtClean="0"/>
              <a:t>Consider only the scenarios that meet the minimum nutritional requirements in terms of Kcal, macronutrients &amp; micronutrients intake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smtClean="0"/>
              <a:t>Run more scenarios to have a better overview of the possible more extreeme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 smtClean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 smtClean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 smtClean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26427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27051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0926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8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162758"/>
              </p:ext>
            </p:extLst>
          </p:nvPr>
        </p:nvGraphicFramePr>
        <p:xfrm>
          <a:off x="531812" y="1273175"/>
          <a:ext cx="8336979" cy="3841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Macronutrients consumption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Micronutreitns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consumption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 dirty="0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 dirty="0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</a:t>
                      </a:r>
                      <a:r>
                        <a:rPr lang="es-ES" sz="1600" spc="-5" baseline="0" dirty="0" err="1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capita</a:t>
                      </a:r>
                      <a:r>
                        <a:rPr lang="es-ES" sz="1600" spc="-5" baseline="0" dirty="0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s-ES" sz="1600" spc="-5" baseline="0" dirty="0" err="1" smtClean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4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/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kern="1200" spc="-5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848</Words>
  <Application>Microsoft Office PowerPoint</Application>
  <PresentationFormat>Custom</PresentationFormat>
  <Paragraphs>198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Segoe UI</vt:lpstr>
      <vt:lpstr>Tahoma</vt:lpstr>
      <vt:lpstr>Times New Roman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The model: GCAM</vt:lpstr>
      <vt:lpstr>Nutritional point of view</vt:lpstr>
      <vt:lpstr>Land types</vt:lpstr>
      <vt:lpstr>Re-forestation</vt:lpstr>
      <vt:lpstr>Water</vt:lpstr>
      <vt:lpstr>Water</vt:lpstr>
      <vt:lpstr>Water</vt:lpstr>
      <vt:lpstr>GHG emissions</vt:lpstr>
      <vt:lpstr>GHG emissions</vt:lpstr>
      <vt:lpstr>Air pollution health impact</vt:lpstr>
      <vt:lpstr>Per capita annual food expenditure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76</cp:revision>
  <dcterms:created xsi:type="dcterms:W3CDTF">2019-08-02T07:17:19Z</dcterms:created>
  <dcterms:modified xsi:type="dcterms:W3CDTF">2023-11-06T21:18:06Z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